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webm" ContentType="video/webm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8" r:id="rId3"/>
    <p:sldId id="270" r:id="rId4"/>
    <p:sldId id="282" r:id="rId5"/>
    <p:sldId id="273" r:id="rId6"/>
    <p:sldId id="274" r:id="rId7"/>
    <p:sldId id="309" r:id="rId8"/>
    <p:sldId id="275" r:id="rId9"/>
    <p:sldId id="304" r:id="rId10"/>
    <p:sldId id="311" r:id="rId11"/>
    <p:sldId id="312" r:id="rId12"/>
    <p:sldId id="315" r:id="rId13"/>
    <p:sldId id="310" r:id="rId14"/>
    <p:sldId id="271" r:id="rId15"/>
    <p:sldId id="302" r:id="rId16"/>
    <p:sldId id="305" r:id="rId17"/>
    <p:sldId id="306" r:id="rId18"/>
    <p:sldId id="307" r:id="rId19"/>
    <p:sldId id="280" r:id="rId20"/>
    <p:sldId id="291" r:id="rId21"/>
    <p:sldId id="298" r:id="rId22"/>
    <p:sldId id="288" r:id="rId23"/>
    <p:sldId id="289" r:id="rId24"/>
    <p:sldId id="283" r:id="rId25"/>
    <p:sldId id="313" r:id="rId26"/>
    <p:sldId id="297" r:id="rId27"/>
    <p:sldId id="316" r:id="rId28"/>
    <p:sldId id="318" r:id="rId29"/>
    <p:sldId id="308" r:id="rId30"/>
    <p:sldId id="293" r:id="rId31"/>
    <p:sldId id="294" r:id="rId32"/>
    <p:sldId id="295" r:id="rId33"/>
    <p:sldId id="314" r:id="rId34"/>
    <p:sldId id="300" r:id="rId35"/>
    <p:sldId id="301" r:id="rId36"/>
  </p:sldIdLst>
  <p:sldSz cx="9144000" cy="6858000" type="screen4x3"/>
  <p:notesSz cx="7315200" cy="96012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Section sans titre" id="{047F9C9E-05D4-49A5-A6F9-8CD24262A1FE}">
          <p14:sldIdLst>
            <p14:sldId id="256"/>
            <p14:sldId id="268"/>
            <p14:sldId id="270"/>
            <p14:sldId id="282"/>
            <p14:sldId id="273"/>
            <p14:sldId id="274"/>
            <p14:sldId id="309"/>
            <p14:sldId id="275"/>
            <p14:sldId id="304"/>
            <p14:sldId id="311"/>
            <p14:sldId id="312"/>
            <p14:sldId id="315"/>
            <p14:sldId id="310"/>
            <p14:sldId id="271"/>
            <p14:sldId id="302"/>
            <p14:sldId id="305"/>
            <p14:sldId id="306"/>
            <p14:sldId id="307"/>
            <p14:sldId id="280"/>
            <p14:sldId id="291"/>
            <p14:sldId id="298"/>
            <p14:sldId id="288"/>
            <p14:sldId id="289"/>
            <p14:sldId id="283"/>
            <p14:sldId id="313"/>
            <p14:sldId id="297"/>
            <p14:sldId id="316"/>
            <p14:sldId id="318"/>
            <p14:sldId id="308"/>
            <p14:sldId id="293"/>
            <p14:sldId id="294"/>
            <p14:sldId id="295"/>
            <p14:sldId id="314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F5F5F"/>
    <a:srgbClr val="CC0000"/>
    <a:srgbClr val="C0C0C0"/>
    <a:srgbClr val="EAEAEA"/>
    <a:srgbClr val="F8F8F8"/>
    <a:srgbClr val="FF0000"/>
    <a:srgbClr val="9999FF"/>
    <a:srgbClr val="CC0066"/>
    <a:srgbClr val="CC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5799" autoAdjust="0"/>
    <p:restoredTop sz="72287" autoAdjust="0"/>
  </p:normalViewPr>
  <p:slideViewPr>
    <p:cSldViewPr>
      <p:cViewPr varScale="1">
        <p:scale>
          <a:sx n="73" d="100"/>
          <a:sy n="73" d="100"/>
        </p:scale>
        <p:origin x="-169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21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56"/>
    </p:cViewPr>
  </p:sorterViewPr>
  <p:notesViewPr>
    <p:cSldViewPr>
      <p:cViewPr varScale="1">
        <p:scale>
          <a:sx n="84" d="100"/>
          <a:sy n="84" d="100"/>
        </p:scale>
        <p:origin x="-3768" y="-90"/>
      </p:cViewPr>
      <p:guideLst>
        <p:guide orient="horz" pos="3024"/>
        <p:guide pos="2305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EDBD5-E252-41EF-9335-E09A08C8B353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6977FAE9-7F33-4A3D-9C26-979A73CE60BA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smtClean="0"/>
            <a:t>Vivado Design Suite (.BIT &amp; .TCL)</a:t>
          </a:r>
          <a:endParaRPr lang="en-US" dirty="0"/>
        </a:p>
      </dgm:t>
    </dgm:pt>
    <dgm:pt modelId="{42C27A4C-5EC3-45D8-84EA-FF3EB942E83A}" type="parTrans" cxnId="{7400D237-3382-4287-8057-8F1879A14D88}">
      <dgm:prSet/>
      <dgm:spPr/>
      <dgm:t>
        <a:bodyPr/>
        <a:lstStyle/>
        <a:p>
          <a:endParaRPr lang="en-US"/>
        </a:p>
      </dgm:t>
    </dgm:pt>
    <dgm:pt modelId="{D4E44973-1C27-4846-B7EB-9CD211F7AFAC}" type="sibTrans" cxnId="{7400D237-3382-4287-8057-8F1879A14D88}">
      <dgm:prSet/>
      <dgm:spPr/>
      <dgm:t>
        <a:bodyPr/>
        <a:lstStyle/>
        <a:p>
          <a:endParaRPr lang="en-US" dirty="0"/>
        </a:p>
      </dgm:t>
    </dgm:pt>
    <dgm:pt modelId="{13EC4C35-8D01-4D83-A1F9-93F16AD736BD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smtClean="0"/>
            <a:t>SDK (.boot, .fsbl) (Plateform) </a:t>
          </a:r>
          <a:endParaRPr lang="en-US" dirty="0"/>
        </a:p>
      </dgm:t>
    </dgm:pt>
    <dgm:pt modelId="{71A1C671-B052-4B49-AF79-5A440F983797}" type="parTrans" cxnId="{EFFDA516-FAA9-403F-B807-A9908267B8A2}">
      <dgm:prSet/>
      <dgm:spPr/>
      <dgm:t>
        <a:bodyPr/>
        <a:lstStyle/>
        <a:p>
          <a:endParaRPr lang="en-US"/>
        </a:p>
      </dgm:t>
    </dgm:pt>
    <dgm:pt modelId="{AA8FC4D2-66EB-4A6E-AD7D-C3CBB87D523D}" type="sibTrans" cxnId="{EFFDA516-FAA9-403F-B807-A9908267B8A2}">
      <dgm:prSet/>
      <dgm:spPr/>
      <dgm:t>
        <a:bodyPr/>
        <a:lstStyle/>
        <a:p>
          <a:endParaRPr lang="en-US" dirty="0"/>
        </a:p>
      </dgm:t>
    </dgm:pt>
    <dgm:pt modelId="{BA6E873F-067A-4618-945F-EEA1AFD4DF67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smtClean="0"/>
            <a:t>SDSoC (Implement Platform)</a:t>
          </a:r>
          <a:endParaRPr lang="en-US" dirty="0"/>
        </a:p>
      </dgm:t>
    </dgm:pt>
    <dgm:pt modelId="{99B72E5B-6ACE-42D3-96D2-7B7F9A8864E1}" type="parTrans" cxnId="{2976BC64-88E8-4574-99D0-E5EC68F8BF19}">
      <dgm:prSet/>
      <dgm:spPr/>
      <dgm:t>
        <a:bodyPr/>
        <a:lstStyle/>
        <a:p>
          <a:endParaRPr lang="en-US"/>
        </a:p>
      </dgm:t>
    </dgm:pt>
    <dgm:pt modelId="{CE64EBEA-4012-4BE9-92D1-B42D68DC28ED}" type="sibTrans" cxnId="{2976BC64-88E8-4574-99D0-E5EC68F8BF19}">
      <dgm:prSet/>
      <dgm:spPr/>
      <dgm:t>
        <a:bodyPr/>
        <a:lstStyle/>
        <a:p>
          <a:endParaRPr lang="en-US"/>
        </a:p>
      </dgm:t>
    </dgm:pt>
    <dgm:pt modelId="{5E9C0B77-CDAC-4CD0-8C0D-F7FFB8F2583D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smtClean="0"/>
            <a:t>Vivado HLS (IPs)</a:t>
          </a:r>
          <a:endParaRPr lang="en-US" dirty="0"/>
        </a:p>
      </dgm:t>
    </dgm:pt>
    <dgm:pt modelId="{AD340547-9637-47F1-A3D1-F61E833EB8F5}" type="sibTrans" cxnId="{29D5D43D-EB00-4669-98F4-14B9DF7B345B}">
      <dgm:prSet/>
      <dgm:spPr/>
      <dgm:t>
        <a:bodyPr/>
        <a:lstStyle/>
        <a:p>
          <a:endParaRPr lang="en-US" dirty="0"/>
        </a:p>
      </dgm:t>
    </dgm:pt>
    <dgm:pt modelId="{E911FFC2-8ACF-40AC-A3DD-0A68C963B141}" type="parTrans" cxnId="{29D5D43D-EB00-4669-98F4-14B9DF7B345B}">
      <dgm:prSet/>
      <dgm:spPr/>
      <dgm:t>
        <a:bodyPr/>
        <a:lstStyle/>
        <a:p>
          <a:endParaRPr lang="en-US"/>
        </a:p>
      </dgm:t>
    </dgm:pt>
    <dgm:pt modelId="{669B98B8-A98D-43DD-B251-38AFB82CD24B}" type="pres">
      <dgm:prSet presAssocID="{ABBEDBD5-E252-41EF-9335-E09A08C8B353}" presName="Name0" presStyleCnt="0">
        <dgm:presLayoutVars>
          <dgm:dir/>
          <dgm:resizeHandles val="exact"/>
        </dgm:presLayoutVars>
      </dgm:prSet>
      <dgm:spPr/>
    </dgm:pt>
    <dgm:pt modelId="{C561E2D1-009E-414D-9D9B-F2D2751DEA0B}" type="pres">
      <dgm:prSet presAssocID="{5E9C0B77-CDAC-4CD0-8C0D-F7FFB8F2583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4D22D-0366-4E8F-97EE-66B2C2489A68}" type="pres">
      <dgm:prSet presAssocID="{AD340547-9637-47F1-A3D1-F61E833EB8F5}" presName="sibTrans" presStyleLbl="sibTrans2D1" presStyleIdx="0" presStyleCnt="3"/>
      <dgm:spPr/>
      <dgm:t>
        <a:bodyPr/>
        <a:lstStyle/>
        <a:p>
          <a:endParaRPr lang="en-US"/>
        </a:p>
      </dgm:t>
    </dgm:pt>
    <dgm:pt modelId="{FFB734B5-936A-4D65-B083-7235C38620FF}" type="pres">
      <dgm:prSet presAssocID="{AD340547-9637-47F1-A3D1-F61E833EB8F5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2685B83F-74DE-4F5D-ADF4-2F5EAC8D4660}" type="pres">
      <dgm:prSet presAssocID="{6977FAE9-7F33-4A3D-9C26-979A73CE60B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2170C-A507-4B89-BBB9-EECD1AE1E6A3}" type="pres">
      <dgm:prSet presAssocID="{D4E44973-1C27-4846-B7EB-9CD211F7AFAC}" presName="sibTrans" presStyleLbl="sibTrans2D1" presStyleIdx="1" presStyleCnt="3"/>
      <dgm:spPr/>
      <dgm:t>
        <a:bodyPr/>
        <a:lstStyle/>
        <a:p>
          <a:endParaRPr lang="en-US"/>
        </a:p>
      </dgm:t>
    </dgm:pt>
    <dgm:pt modelId="{C9992CF4-32E9-4D03-AC57-7B3499AB4FE8}" type="pres">
      <dgm:prSet presAssocID="{D4E44973-1C27-4846-B7EB-9CD211F7AFAC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24E4352-F643-4862-9A46-9B39A343B6EA}" type="pres">
      <dgm:prSet presAssocID="{13EC4C35-8D01-4D83-A1F9-93F16AD736B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C13846-BF7E-4428-9DC9-2C2FA988E648}" type="pres">
      <dgm:prSet presAssocID="{AA8FC4D2-66EB-4A6E-AD7D-C3CBB87D523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CD23BBC-0F6B-45A3-9985-148BCA47608D}" type="pres">
      <dgm:prSet presAssocID="{AA8FC4D2-66EB-4A6E-AD7D-C3CBB87D523D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FA75779-EEB4-4BEE-BE19-0C659187E624}" type="pres">
      <dgm:prSet presAssocID="{BA6E873F-067A-4618-945F-EEA1AFD4DF67}" presName="node" presStyleLbl="node1" presStyleIdx="3" presStyleCnt="4" custLinFactNeighborX="127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147FC1-E1C4-47C1-A141-D2B5481D089A}" type="presOf" srcId="{5E9C0B77-CDAC-4CD0-8C0D-F7FFB8F2583D}" destId="{C561E2D1-009E-414D-9D9B-F2D2751DEA0B}" srcOrd="0" destOrd="0" presId="urn:microsoft.com/office/officeart/2005/8/layout/process1"/>
    <dgm:cxn modelId="{EFFDA516-FAA9-403F-B807-A9908267B8A2}" srcId="{ABBEDBD5-E252-41EF-9335-E09A08C8B353}" destId="{13EC4C35-8D01-4D83-A1F9-93F16AD736BD}" srcOrd="2" destOrd="0" parTransId="{71A1C671-B052-4B49-AF79-5A440F983797}" sibTransId="{AA8FC4D2-66EB-4A6E-AD7D-C3CBB87D523D}"/>
    <dgm:cxn modelId="{6C91F667-153C-4A0D-917C-6DFD8161D569}" type="presOf" srcId="{BA6E873F-067A-4618-945F-EEA1AFD4DF67}" destId="{9FA75779-EEB4-4BEE-BE19-0C659187E624}" srcOrd="0" destOrd="0" presId="urn:microsoft.com/office/officeart/2005/8/layout/process1"/>
    <dgm:cxn modelId="{2976BC64-88E8-4574-99D0-E5EC68F8BF19}" srcId="{ABBEDBD5-E252-41EF-9335-E09A08C8B353}" destId="{BA6E873F-067A-4618-945F-EEA1AFD4DF67}" srcOrd="3" destOrd="0" parTransId="{99B72E5B-6ACE-42D3-96D2-7B7F9A8864E1}" sibTransId="{CE64EBEA-4012-4BE9-92D1-B42D68DC28ED}"/>
    <dgm:cxn modelId="{B3B908CB-55DF-4DA7-BECB-35D2E623ED64}" type="presOf" srcId="{6977FAE9-7F33-4A3D-9C26-979A73CE60BA}" destId="{2685B83F-74DE-4F5D-ADF4-2F5EAC8D4660}" srcOrd="0" destOrd="0" presId="urn:microsoft.com/office/officeart/2005/8/layout/process1"/>
    <dgm:cxn modelId="{679DA1A3-FE2E-4B7D-986C-CCE7CCE0831C}" type="presOf" srcId="{D4E44973-1C27-4846-B7EB-9CD211F7AFAC}" destId="{78A2170C-A507-4B89-BBB9-EECD1AE1E6A3}" srcOrd="0" destOrd="0" presId="urn:microsoft.com/office/officeart/2005/8/layout/process1"/>
    <dgm:cxn modelId="{85B81C28-2576-4564-B68A-035758DBE5C5}" type="presOf" srcId="{AA8FC4D2-66EB-4A6E-AD7D-C3CBB87D523D}" destId="{9CD23BBC-0F6B-45A3-9985-148BCA47608D}" srcOrd="1" destOrd="0" presId="urn:microsoft.com/office/officeart/2005/8/layout/process1"/>
    <dgm:cxn modelId="{22111ED1-4686-4DEB-AD04-112559CE30E0}" type="presOf" srcId="{D4E44973-1C27-4846-B7EB-9CD211F7AFAC}" destId="{C9992CF4-32E9-4D03-AC57-7B3499AB4FE8}" srcOrd="1" destOrd="0" presId="urn:microsoft.com/office/officeart/2005/8/layout/process1"/>
    <dgm:cxn modelId="{76CAFB7D-907B-4783-B8C5-E385C13621E7}" type="presOf" srcId="{AD340547-9637-47F1-A3D1-F61E833EB8F5}" destId="{FFB734B5-936A-4D65-B083-7235C38620FF}" srcOrd="1" destOrd="0" presId="urn:microsoft.com/office/officeart/2005/8/layout/process1"/>
    <dgm:cxn modelId="{29D5D43D-EB00-4669-98F4-14B9DF7B345B}" srcId="{ABBEDBD5-E252-41EF-9335-E09A08C8B353}" destId="{5E9C0B77-CDAC-4CD0-8C0D-F7FFB8F2583D}" srcOrd="0" destOrd="0" parTransId="{E911FFC2-8ACF-40AC-A3DD-0A68C963B141}" sibTransId="{AD340547-9637-47F1-A3D1-F61E833EB8F5}"/>
    <dgm:cxn modelId="{EF6C9147-0C81-451B-87E8-0D3694078E9D}" type="presOf" srcId="{AD340547-9637-47F1-A3D1-F61E833EB8F5}" destId="{6004D22D-0366-4E8F-97EE-66B2C2489A68}" srcOrd="0" destOrd="0" presId="urn:microsoft.com/office/officeart/2005/8/layout/process1"/>
    <dgm:cxn modelId="{FFD00F77-7262-4250-8277-218FCE6924AF}" type="presOf" srcId="{ABBEDBD5-E252-41EF-9335-E09A08C8B353}" destId="{669B98B8-A98D-43DD-B251-38AFB82CD24B}" srcOrd="0" destOrd="0" presId="urn:microsoft.com/office/officeart/2005/8/layout/process1"/>
    <dgm:cxn modelId="{8E3F2654-6E4C-4A45-8463-23FED3421314}" type="presOf" srcId="{AA8FC4D2-66EB-4A6E-AD7D-C3CBB87D523D}" destId="{75C13846-BF7E-4428-9DC9-2C2FA988E648}" srcOrd="0" destOrd="0" presId="urn:microsoft.com/office/officeart/2005/8/layout/process1"/>
    <dgm:cxn modelId="{7400D237-3382-4287-8057-8F1879A14D88}" srcId="{ABBEDBD5-E252-41EF-9335-E09A08C8B353}" destId="{6977FAE9-7F33-4A3D-9C26-979A73CE60BA}" srcOrd="1" destOrd="0" parTransId="{42C27A4C-5EC3-45D8-84EA-FF3EB942E83A}" sibTransId="{D4E44973-1C27-4846-B7EB-9CD211F7AFAC}"/>
    <dgm:cxn modelId="{B5AB6C22-F95D-4AF8-B5B7-DDC4A873EC7B}" type="presOf" srcId="{13EC4C35-8D01-4D83-A1F9-93F16AD736BD}" destId="{424E4352-F643-4862-9A46-9B39A343B6EA}" srcOrd="0" destOrd="0" presId="urn:microsoft.com/office/officeart/2005/8/layout/process1"/>
    <dgm:cxn modelId="{8205D074-9F18-4571-8E26-291C3C23AEBD}" type="presParOf" srcId="{669B98B8-A98D-43DD-B251-38AFB82CD24B}" destId="{C561E2D1-009E-414D-9D9B-F2D2751DEA0B}" srcOrd="0" destOrd="0" presId="urn:microsoft.com/office/officeart/2005/8/layout/process1"/>
    <dgm:cxn modelId="{7D4A4B80-B9C8-40A9-A139-5F29419F1082}" type="presParOf" srcId="{669B98B8-A98D-43DD-B251-38AFB82CD24B}" destId="{6004D22D-0366-4E8F-97EE-66B2C2489A68}" srcOrd="1" destOrd="0" presId="urn:microsoft.com/office/officeart/2005/8/layout/process1"/>
    <dgm:cxn modelId="{601AE595-C79D-4C58-BE69-E18774BD76B4}" type="presParOf" srcId="{6004D22D-0366-4E8F-97EE-66B2C2489A68}" destId="{FFB734B5-936A-4D65-B083-7235C38620FF}" srcOrd="0" destOrd="0" presId="urn:microsoft.com/office/officeart/2005/8/layout/process1"/>
    <dgm:cxn modelId="{46178445-DD98-452A-8C62-19A939BE5F2C}" type="presParOf" srcId="{669B98B8-A98D-43DD-B251-38AFB82CD24B}" destId="{2685B83F-74DE-4F5D-ADF4-2F5EAC8D4660}" srcOrd="2" destOrd="0" presId="urn:microsoft.com/office/officeart/2005/8/layout/process1"/>
    <dgm:cxn modelId="{E084D3DB-8EFB-4279-9255-49D70984D500}" type="presParOf" srcId="{669B98B8-A98D-43DD-B251-38AFB82CD24B}" destId="{78A2170C-A507-4B89-BBB9-EECD1AE1E6A3}" srcOrd="3" destOrd="0" presId="urn:microsoft.com/office/officeart/2005/8/layout/process1"/>
    <dgm:cxn modelId="{F610B4F8-1791-4580-8121-EC05CA98CFFF}" type="presParOf" srcId="{78A2170C-A507-4B89-BBB9-EECD1AE1E6A3}" destId="{C9992CF4-32E9-4D03-AC57-7B3499AB4FE8}" srcOrd="0" destOrd="0" presId="urn:microsoft.com/office/officeart/2005/8/layout/process1"/>
    <dgm:cxn modelId="{C9A07203-4C7E-4989-8681-35CB3D4EEF42}" type="presParOf" srcId="{669B98B8-A98D-43DD-B251-38AFB82CD24B}" destId="{424E4352-F643-4862-9A46-9B39A343B6EA}" srcOrd="4" destOrd="0" presId="urn:microsoft.com/office/officeart/2005/8/layout/process1"/>
    <dgm:cxn modelId="{F950CE43-1DEC-4B6B-8C4D-A163D1038F58}" type="presParOf" srcId="{669B98B8-A98D-43DD-B251-38AFB82CD24B}" destId="{75C13846-BF7E-4428-9DC9-2C2FA988E648}" srcOrd="5" destOrd="0" presId="urn:microsoft.com/office/officeart/2005/8/layout/process1"/>
    <dgm:cxn modelId="{45529FB9-96AB-4B77-8274-95B69D5B6E48}" type="presParOf" srcId="{75C13846-BF7E-4428-9DC9-2C2FA988E648}" destId="{9CD23BBC-0F6B-45A3-9985-148BCA47608D}" srcOrd="0" destOrd="0" presId="urn:microsoft.com/office/officeart/2005/8/layout/process1"/>
    <dgm:cxn modelId="{D3C19D1B-9A48-487C-A21B-3BBD2F2E09D1}" type="presParOf" srcId="{669B98B8-A98D-43DD-B251-38AFB82CD24B}" destId="{9FA75779-EEB4-4BEE-BE19-0C659187E62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1E2D1-009E-414D-9D9B-F2D2751DEA0B}">
      <dsp:nvSpPr>
        <dsp:cNvPr id="0" name=""/>
        <dsp:cNvSpPr/>
      </dsp:nvSpPr>
      <dsp:spPr>
        <a:xfrm>
          <a:off x="3147" y="822642"/>
          <a:ext cx="1376250" cy="117411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Vivado HLS (IPs)</a:t>
          </a:r>
          <a:endParaRPr lang="en-US" sz="1800" kern="1200" dirty="0"/>
        </a:p>
      </dsp:txBody>
      <dsp:txXfrm>
        <a:off x="37536" y="857031"/>
        <a:ext cx="1307472" cy="1105336"/>
      </dsp:txXfrm>
    </dsp:sp>
    <dsp:sp modelId="{6004D22D-0366-4E8F-97EE-66B2C2489A68}">
      <dsp:nvSpPr>
        <dsp:cNvPr id="0" name=""/>
        <dsp:cNvSpPr/>
      </dsp:nvSpPr>
      <dsp:spPr>
        <a:xfrm>
          <a:off x="1517023" y="1239044"/>
          <a:ext cx="291765" cy="341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1517023" y="1307306"/>
        <a:ext cx="204236" cy="204786"/>
      </dsp:txXfrm>
    </dsp:sp>
    <dsp:sp modelId="{2685B83F-74DE-4F5D-ADF4-2F5EAC8D4660}">
      <dsp:nvSpPr>
        <dsp:cNvPr id="0" name=""/>
        <dsp:cNvSpPr/>
      </dsp:nvSpPr>
      <dsp:spPr>
        <a:xfrm>
          <a:off x="1929898" y="822642"/>
          <a:ext cx="1376250" cy="117411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Vivado Design Suite (.BIT &amp; .TCL)</a:t>
          </a:r>
          <a:endParaRPr lang="en-US" sz="1800" kern="1200" dirty="0"/>
        </a:p>
      </dsp:txBody>
      <dsp:txXfrm>
        <a:off x="1964287" y="857031"/>
        <a:ext cx="1307472" cy="1105336"/>
      </dsp:txXfrm>
    </dsp:sp>
    <dsp:sp modelId="{78A2170C-A507-4B89-BBB9-EECD1AE1E6A3}">
      <dsp:nvSpPr>
        <dsp:cNvPr id="0" name=""/>
        <dsp:cNvSpPr/>
      </dsp:nvSpPr>
      <dsp:spPr>
        <a:xfrm>
          <a:off x="3443774" y="1239044"/>
          <a:ext cx="291765" cy="341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3443774" y="1307306"/>
        <a:ext cx="204236" cy="204786"/>
      </dsp:txXfrm>
    </dsp:sp>
    <dsp:sp modelId="{424E4352-F643-4862-9A46-9B39A343B6EA}">
      <dsp:nvSpPr>
        <dsp:cNvPr id="0" name=""/>
        <dsp:cNvSpPr/>
      </dsp:nvSpPr>
      <dsp:spPr>
        <a:xfrm>
          <a:off x="3856650" y="822642"/>
          <a:ext cx="1376250" cy="117411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SDK (.boot, .fsbl) (Plateform) </a:t>
          </a:r>
          <a:endParaRPr lang="en-US" sz="1800" kern="1200" dirty="0"/>
        </a:p>
      </dsp:txBody>
      <dsp:txXfrm>
        <a:off x="3891039" y="857031"/>
        <a:ext cx="1307472" cy="1105336"/>
      </dsp:txXfrm>
    </dsp:sp>
    <dsp:sp modelId="{75C13846-BF7E-4428-9DC9-2C2FA988E648}">
      <dsp:nvSpPr>
        <dsp:cNvPr id="0" name=""/>
        <dsp:cNvSpPr/>
      </dsp:nvSpPr>
      <dsp:spPr>
        <a:xfrm>
          <a:off x="5371313" y="1239044"/>
          <a:ext cx="293433" cy="3413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5371313" y="1307306"/>
        <a:ext cx="205403" cy="204786"/>
      </dsp:txXfrm>
    </dsp:sp>
    <dsp:sp modelId="{9FA75779-EEB4-4BEE-BE19-0C659187E624}">
      <dsp:nvSpPr>
        <dsp:cNvPr id="0" name=""/>
        <dsp:cNvSpPr/>
      </dsp:nvSpPr>
      <dsp:spPr>
        <a:xfrm>
          <a:off x="5786549" y="822642"/>
          <a:ext cx="1376250" cy="117411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SDSoC (Implement Platform)</a:t>
          </a:r>
          <a:endParaRPr lang="en-US" sz="1800" kern="1200" dirty="0"/>
        </a:p>
      </dsp:txBody>
      <dsp:txXfrm>
        <a:off x="5820938" y="857031"/>
        <a:ext cx="1307472" cy="1105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4"/>
            <a:ext cx="3169977" cy="48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41" tIns="44870" rIns="89741" bIns="4487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25" y="4"/>
            <a:ext cx="3169977" cy="48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41" tIns="44870" rIns="89741" bIns="4487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119224"/>
            <a:ext cx="3169977" cy="48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41" tIns="44870" rIns="89741" bIns="44870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25" y="9119224"/>
            <a:ext cx="3169977" cy="48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41" tIns="44870" rIns="89741" bIns="44870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CF8E6D82-7308-4C0D-B2D9-7FEF7EBF23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843438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4"/>
            <a:ext cx="3169977" cy="48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41" tIns="44870" rIns="89741" bIns="4487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17" y="4"/>
            <a:ext cx="3169977" cy="48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41" tIns="44870" rIns="89741" bIns="4487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2188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2719" y="4560378"/>
            <a:ext cx="5849768" cy="432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41" tIns="44870" rIns="89741" bIns="448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119225"/>
            <a:ext cx="3169977" cy="480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41" tIns="44870" rIns="89741" bIns="4487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17" y="9119225"/>
            <a:ext cx="3169977" cy="480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741" tIns="44870" rIns="89741" bIns="4487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fld id="{B64A53FC-9057-4241-8CFB-8179D094697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862396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34A0BA-8A6A-4C17-9A9C-49E54CA3B744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fr-BE" dirty="0"/>
              <a:t>semi1009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6734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46"/>
          <p:cNvSpPr>
            <a:spLocks noGrp="1" noChangeArrowheads="1"/>
          </p:cNvSpPr>
          <p:nvPr>
            <p:ph type="ctrTitle"/>
          </p:nvPr>
        </p:nvSpPr>
        <p:spPr>
          <a:xfrm>
            <a:off x="2555776" y="476672"/>
            <a:ext cx="6135785" cy="312574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646" b="44500"/>
          <a:stretch/>
        </p:blipFill>
        <p:spPr>
          <a:xfrm>
            <a:off x="-36512" y="-28525"/>
            <a:ext cx="9692505" cy="6913909"/>
          </a:xfrm>
          <a:prstGeom prst="rect">
            <a:avLst/>
          </a:prstGeom>
        </p:spPr>
      </p:pic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107950" y="6436568"/>
            <a:ext cx="6913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1400" dirty="0">
                <a:solidFill>
                  <a:schemeClr val="bg1"/>
                </a:solidFill>
              </a:rPr>
              <a:t>...</a:t>
            </a:r>
            <a:endParaRPr lang="fr-FR" sz="1400" dirty="0">
              <a:solidFill>
                <a:schemeClr val="bg1"/>
              </a:solidFill>
            </a:endParaRP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220366" y="447271"/>
            <a:ext cx="1814513" cy="3155147"/>
            <a:chOff x="192521" y="359231"/>
            <a:chExt cx="1814513" cy="3155147"/>
          </a:xfrm>
        </p:grpSpPr>
        <p:pic>
          <p:nvPicPr>
            <p:cNvPr id="25" name="Picture 8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5696" y="359231"/>
              <a:ext cx="180816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Picture 7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521" y="1380868"/>
              <a:ext cx="181451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030" t="7435" r="10325" b="17350"/>
            <a:stretch/>
          </p:blipFill>
          <p:spPr bwMode="auto">
            <a:xfrm>
              <a:off x="192577" y="2402505"/>
              <a:ext cx="1814400" cy="1111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8" name="Organigramme : Alternative 9"/>
          <p:cNvSpPr/>
          <p:nvPr userDrawn="1"/>
        </p:nvSpPr>
        <p:spPr bwMode="auto">
          <a:xfrm>
            <a:off x="88083" y="260648"/>
            <a:ext cx="2079078" cy="3528392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Organigramme : Alternative 9"/>
          <p:cNvSpPr/>
          <p:nvPr userDrawn="1"/>
        </p:nvSpPr>
        <p:spPr bwMode="auto">
          <a:xfrm>
            <a:off x="92646" y="3889687"/>
            <a:ext cx="2079078" cy="2409939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" name="Organigramme : Alternative 29"/>
          <p:cNvSpPr/>
          <p:nvPr userDrawn="1"/>
        </p:nvSpPr>
        <p:spPr bwMode="auto">
          <a:xfrm>
            <a:off x="7332562" y="6380137"/>
            <a:ext cx="1656185" cy="404664"/>
          </a:xfrm>
          <a:prstGeom prst="flowChartAlternateProcess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ZoneTexte 30"/>
          <p:cNvSpPr txBox="1"/>
          <p:nvPr userDrawn="1"/>
        </p:nvSpPr>
        <p:spPr>
          <a:xfrm>
            <a:off x="7639049" y="6409137"/>
            <a:ext cx="1052512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pitchFamily="34" charset="0"/>
              <a:buNone/>
              <a:defRPr/>
            </a:pPr>
            <a:fld id="{5951EA96-C4C0-4308-814D-5517B4079C8C}" type="datetime1">
              <a:rPr lang="fr-BE" sz="1400">
                <a:solidFill>
                  <a:schemeClr val="accent3">
                    <a:lumMod val="9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pPr marL="342900" indent="-342900" algn="ctr">
                <a:buFont typeface="Arial" pitchFamily="34" charset="0"/>
                <a:buNone/>
                <a:defRPr/>
              </a:pPr>
              <a:t>01-07-19</a:t>
            </a:fld>
            <a:endParaRPr lang="en-US" sz="1400" dirty="0">
              <a:solidFill>
                <a:schemeClr val="accent3">
                  <a:lumMod val="95000"/>
                </a:schemeClr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2" name="Organigramme : Alternative 9"/>
          <p:cNvSpPr/>
          <p:nvPr userDrawn="1"/>
        </p:nvSpPr>
        <p:spPr bwMode="auto">
          <a:xfrm>
            <a:off x="2308204" y="261040"/>
            <a:ext cx="6677694" cy="3528000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3" name="Organigramme : Alternative 9"/>
          <p:cNvSpPr/>
          <p:nvPr userDrawn="1"/>
        </p:nvSpPr>
        <p:spPr bwMode="auto">
          <a:xfrm>
            <a:off x="2308204" y="3882880"/>
            <a:ext cx="6677694" cy="2409672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38925" y="171450"/>
            <a:ext cx="2058988" cy="5894388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29325" cy="58943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re. Contenu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659313" y="1539875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 userDrawn="1"/>
        </p:nvSpPr>
        <p:spPr bwMode="auto">
          <a:xfrm flipH="1">
            <a:off x="38141" y="6546153"/>
            <a:ext cx="683482" cy="311847"/>
          </a:xfrm>
          <a:prstGeom prst="ellipse">
            <a:avLst/>
          </a:prstGeom>
          <a:solidFill>
            <a:schemeClr val="accent6">
              <a:lumMod val="75000"/>
              <a:alpha val="8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>
              <a:defRPr/>
            </a:pPr>
            <a:endParaRPr lang="en-US" sz="1200"/>
          </a:p>
        </p:txBody>
      </p:sp>
      <p:pic>
        <p:nvPicPr>
          <p:cNvPr id="4" name="Picture 1052"/>
          <p:cNvPicPr>
            <a:picLocks noChangeAspect="1" noChangeArrowheads="1"/>
          </p:cNvPicPr>
          <p:nvPr userDrawn="1"/>
        </p:nvPicPr>
        <p:blipFill>
          <a:blip r:embed="rId2" cstate="print"/>
          <a:srcRect l="56901" t="44760" r="534" b="27934"/>
          <a:stretch>
            <a:fillRect/>
          </a:stretch>
        </p:blipFill>
        <p:spPr bwMode="auto">
          <a:xfrm>
            <a:off x="8151813" y="6359525"/>
            <a:ext cx="936625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800" y="6359525"/>
            <a:ext cx="892175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2013" y="6359525"/>
            <a:ext cx="893762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llipse 6"/>
          <p:cNvSpPr/>
          <p:nvPr userDrawn="1"/>
        </p:nvSpPr>
        <p:spPr bwMode="auto">
          <a:xfrm>
            <a:off x="121438" y="6551664"/>
            <a:ext cx="535227" cy="283758"/>
          </a:xfrm>
          <a:prstGeom prst="ellipse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sz="120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8100" y="6529388"/>
            <a:ext cx="684213" cy="3063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CB085-7E55-4655-9CC4-5EABCF5BD222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9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755650" y="6524625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  <p:extLst>
      <p:ext uri="{BB962C8B-B14F-4D97-AF65-F5344CB8AC3E}">
        <p14:creationId xmlns:p14="http://schemas.microsoft.com/office/powerpoint/2010/main" xmlns="" val="2275053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59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398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283325" y="6375400"/>
            <a:ext cx="892175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16775" y="6375400"/>
            <a:ext cx="893763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377147"/>
            <a:ext cx="730115" cy="44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à coins arrondis 14"/>
          <p:cNvSpPr/>
          <p:nvPr userDrawn="1"/>
        </p:nvSpPr>
        <p:spPr bwMode="auto">
          <a:xfrm flipH="1">
            <a:off x="38141" y="6470959"/>
            <a:ext cx="5325947" cy="311847"/>
          </a:xfrm>
          <a:prstGeom prst="roundRect">
            <a:avLst/>
          </a:prstGeom>
          <a:solidFill>
            <a:srgbClr val="3333FF">
              <a:alpha val="8039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>
              <a:defRPr/>
            </a:pPr>
            <a:endParaRPr lang="en-US" sz="1200"/>
          </a:p>
        </p:txBody>
      </p:sp>
      <p:sp>
        <p:nvSpPr>
          <p:cNvPr id="16" name="Rectangle à coins arrondis 15"/>
          <p:cNvSpPr/>
          <p:nvPr userDrawn="1"/>
        </p:nvSpPr>
        <p:spPr bwMode="auto">
          <a:xfrm>
            <a:off x="110743" y="6519529"/>
            <a:ext cx="5181337" cy="207700"/>
          </a:xfrm>
          <a:prstGeom prst="round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ZoneTexte 16"/>
          <p:cNvSpPr txBox="1"/>
          <p:nvPr userDrawn="1"/>
        </p:nvSpPr>
        <p:spPr>
          <a:xfrm>
            <a:off x="70073" y="6461543"/>
            <a:ext cx="541487" cy="306467"/>
          </a:xfrm>
          <a:prstGeom prst="roundRect">
            <a:avLst/>
          </a:prstGeom>
        </p:spPr>
        <p:txBody>
          <a:bodyPr wrap="square" anchor="ctr">
            <a:spAutoFit/>
          </a:bodyPr>
          <a:lstStyle/>
          <a:p>
            <a:pPr marL="342900" indent="-342900" algn="ctr">
              <a:buFont typeface="Arial" pitchFamily="34" charset="0"/>
              <a:buNone/>
              <a:defRPr/>
            </a:pPr>
            <a:fld id="{D0DFD43D-DFCD-4238-B373-65DCB1725744}" type="slidenum">
              <a:rPr lang="en-US" sz="1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Times New Roman" pitchFamily="18" charset="0"/>
              </a:rPr>
              <a:pPr marL="342900" indent="-342900" algn="ctr">
                <a:buFont typeface="Arial" pitchFamily="34" charset="0"/>
                <a:buNone/>
                <a:defRPr/>
              </a:pPr>
              <a:t>‹#›</a:t>
            </a:fld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8" name="Espace réservé du texte 3"/>
          <p:cNvSpPr txBox="1">
            <a:spLocks/>
          </p:cNvSpPr>
          <p:nvPr userDrawn="1"/>
        </p:nvSpPr>
        <p:spPr>
          <a:xfrm>
            <a:off x="451251" y="6482953"/>
            <a:ext cx="5370846" cy="40243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1153B5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000">
                <a:solidFill>
                  <a:srgbClr val="1153B5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Urjit</a:t>
            </a:r>
            <a:r>
              <a:rPr lang="en-US" sz="110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Modhia-</a:t>
            </a:r>
            <a:r>
              <a:rPr lang="en-US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Object Detection using PYNQ FPGA and Neural Networks</a:t>
            </a:r>
            <a:endParaRPr lang="fr-BE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10233" y="6391861"/>
            <a:ext cx="762024" cy="4630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7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2000">
          <a:solidFill>
            <a:srgbClr val="1153B5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rgbClr val="1153B5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1153B5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1153B5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rgbClr val="1153B5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1153B5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1153B5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1153B5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rgbClr val="1153B5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.webm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webm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m2013724/yolov2_xilinx_fpga" TargetMode="External"/><Relationship Id="rId2" Type="http://schemas.openxmlformats.org/officeDocument/2006/relationships/hyperlink" Target="https://github.com/ISI-RCG/spic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 Tech-VLSI and Embedded (E&amp;C)</a:t>
            </a:r>
            <a:b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</a:t>
            </a:r>
            <a:b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b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MOVING OBJECT DETECTION USING DEEP LEARNING PROCESSING 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RECONFIGURABLE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SYSTEM-ON-CHIP PLATFORMS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fr-B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131840" y="4509120"/>
            <a:ext cx="90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4005064"/>
            <a:ext cx="1414151" cy="859294"/>
          </a:xfrm>
          <a:prstGeom prst="rect">
            <a:avLst/>
          </a:prstGeom>
        </p:spPr>
      </p:pic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922783"/>
              </p:ext>
            </p:extLst>
          </p:nvPr>
        </p:nvGraphicFramePr>
        <p:xfrm>
          <a:off x="990600" y="4419600"/>
          <a:ext cx="60960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Supervised by: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Mr.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Carlos Valderrama (External Guide)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 of Microelectronics Department,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University of Mons, Belgium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21097615"/>
              </p:ext>
            </p:extLst>
          </p:nvPr>
        </p:nvGraphicFramePr>
        <p:xfrm>
          <a:off x="2627784" y="3068960"/>
          <a:ext cx="6096000" cy="59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Presented By: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Urjit</a:t>
                      </a:r>
                      <a:r>
                        <a:rPr lang="en-US" sz="11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Modhia &amp; </a:t>
                      </a:r>
                      <a:r>
                        <a:rPr lang="en-US" sz="1100" baseline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Monal</a:t>
                      </a:r>
                      <a:r>
                        <a:rPr lang="en-US" sz="11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Patel</a:t>
                      </a:r>
                      <a:endParaRPr lang="en-US" sz="1100" baseline="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Electronics and Communication, PIT (Parul University)</a:t>
                      </a:r>
                      <a:endParaRPr lang="en-US" sz="1100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828800"/>
            <a:ext cx="5954713" cy="3627438"/>
          </a:xfrm>
        </p:spPr>
        <p:txBody>
          <a:bodyPr/>
          <a:lstStyle/>
          <a:p>
            <a:pPr marL="4572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opencv sample car.web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336" y="1752600"/>
            <a:ext cx="869323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50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 result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z="1600" dirty="0">
              <a:cs typeface="Times New Roman" panose="02020603050405020304" pitchFamily="18" charset="0"/>
            </a:endParaRPr>
          </a:p>
        </p:txBody>
      </p:sp>
      <p:pic>
        <p:nvPicPr>
          <p:cNvPr id="5" name="pedestrain.web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50" y="1219200"/>
            <a:ext cx="8534400" cy="47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717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TensorFlow: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Python-friendly open source library for numerical computation that makes machine learning faster and easier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by the Google Brain team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Python to provide a convenient front-end API for building applications with the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ease the process of acquiring data, training models, serving predictions, and refining future results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Compilation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05064"/>
            <a:ext cx="2960787" cy="225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4584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7213" y="1524000"/>
            <a:ext cx="80295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14652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fr-BE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Annotate Data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Cifar-10/100, Mnist, Streetview, ALPR. Cityscape etc. </a:t>
            </a:r>
          </a:p>
          <a:p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 dataset:</a:t>
            </a:r>
          </a:p>
          <a:p>
            <a:pPr lvl="1"/>
            <a:r>
              <a:rPr lang="fr-B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License plate </a:t>
            </a:r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(Indian License plate)</a:t>
            </a:r>
            <a:endParaRPr lang="fr-B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B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Face detection</a:t>
            </a:r>
          </a:p>
          <a:p>
            <a:pPr lvl="1"/>
            <a:r>
              <a:rPr lang="fr-B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vehicle detection</a:t>
            </a:r>
          </a:p>
          <a:p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Used: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scrape (Google Chrome) (raw data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“.url”</a:t>
            </a:r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Jupyter (downloading data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“.jpg”</a:t>
            </a:r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Supervisely (annotation and packaging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“.json”</a:t>
            </a:r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fr-BE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590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1450"/>
            <a:ext cx="8229600" cy="81915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PYNQ Board:-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Productivity for ZYNQ (Python + Zynq)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Zynq = PS( Processing System) + PL (Programmable Logic)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Introduced by Xilinx.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Open-source.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Language: Python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Environment: Jupyter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PYNQ Image is </a:t>
            </a:r>
            <a:r>
              <a:rPr lang="fr-B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ootable Linux image including Python and other packages 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?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Python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and libraries, designers can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benefits of programmable logic and microprocessors in Zynq to build more capable and exciting embedded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frame-rate video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BE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2" indent="0">
              <a:buNone/>
            </a:pPr>
            <a:endParaRPr lang="fr-BE" sz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323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57250" lvl="2" indent="0">
              <a:buNone/>
            </a:pPr>
            <a:endParaRPr lang="fr-BE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164771"/>
            <a:ext cx="891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918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1450"/>
            <a:ext cx="8229600" cy="81915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Jupyter is an open source project born out of IPython project in 2014.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computing environment.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live code, equations, explanatory text, plots, </a:t>
            </a:r>
            <a:r>
              <a:rPr lang="fr-B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and </a:t>
            </a:r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PYNQ can be easily programmed by using Jupyter Notebook with Python Language.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for free to use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BE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2" indent="0">
              <a:buNone/>
            </a:pPr>
            <a:endParaRPr lang="fr-BE" sz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jupy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191000"/>
            <a:ext cx="1395906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35741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1450"/>
            <a:ext cx="8229600" cy="81915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</a:t>
            </a: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Interpreted</a:t>
            </a: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 typing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Object-oriented</a:t>
            </a: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fast prototyping of applications with readable codes.</a:t>
            </a: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Libraries (import </a:t>
            </a:r>
            <a:r>
              <a:rPr lang="en-GB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8199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539875"/>
            <a:ext cx="4408487" cy="4525963"/>
          </a:xfrm>
        </p:spPr>
        <p:txBody>
          <a:bodyPr/>
          <a:lstStyle/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Overlays are hardware libraries that extends the Processing System with a programmable Logic Design.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 virtual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of architecture that conceptually locates between the user application and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underlying physical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FPGA.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this additional layer, user applications will no longer be implemented onto the physical FPGA directly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Instead, the application will be targeted toward the overlay architecture regardless of what the physical FPGA may be.</a:t>
            </a:r>
            <a:endParaRPr lang="fr-BE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media.springernature.com/original/springer-static/image/chp%3A10.1007%2F978-3-319-26408-0_16/MediaObjects/326893_1_En_16_Fig1_HTM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29187" y="1752600"/>
            <a:ext cx="38385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7207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</a:t>
            </a:r>
          </a:p>
          <a:p>
            <a:r>
              <a:rPr lang="fr-B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Overlay</a:t>
            </a:r>
            <a:endParaRPr lang="fr-B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xmlns="" val="2006741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Block 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xmlns="" val="2706955620"/>
              </p:ext>
            </p:extLst>
          </p:nvPr>
        </p:nvGraphicFramePr>
        <p:xfrm>
          <a:off x="1143000" y="1905000"/>
          <a:ext cx="71628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90277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1450"/>
            <a:ext cx="8229600" cy="81915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066801"/>
            <a:ext cx="8229600" cy="4999038"/>
          </a:xfrm>
        </p:spPr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tools used:-</a:t>
            </a:r>
          </a:p>
          <a:p>
            <a:pPr lvl="1"/>
            <a:r>
              <a:rPr lang="fr-B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Vivado </a:t>
            </a:r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Insertion of Pipeline and Pragmas in an IP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Output: IP (Intellectual Property)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Vivado Design Suite</a:t>
            </a:r>
          </a:p>
          <a:p>
            <a:pPr lvl="2"/>
            <a:r>
              <a:rPr lang="fr-B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insertion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</a:t>
            </a:r>
            <a:r>
              <a:rPr lang="fr-B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</a:t>
            </a:r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overlay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: .Bit, .sdk, .hdf, .tcl</a:t>
            </a:r>
            <a:endParaRPr lang="fr-B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Imports .hdf file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Creates Plateform which is to be used in SDSoC.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: .fsbl, .boot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SDSoC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 Plateform insertion.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Vivado Project.</a:t>
            </a:r>
            <a:endParaRPr lang="fr-B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9549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685800"/>
            <a:ext cx="8229600" cy="4922838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HDMI Overlay: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8915400" cy="480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82830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609" y="762000"/>
            <a:ext cx="8229600" cy="4999038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IP (HDMI Overlay):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199" y="1295400"/>
            <a:ext cx="898641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19618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533400"/>
            <a:ext cx="8229600" cy="4525963"/>
          </a:xfrm>
        </p:spPr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pynqHDMI with YOLO Overlay:</a:t>
            </a:r>
          </a:p>
        </p:txBody>
      </p:sp>
      <p:pic>
        <p:nvPicPr>
          <p:cNvPr id="4" name="Picture 3" descr="pynqHDMI_(YOLO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734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pynqHDMI platform Result: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2600"/>
            <a:ext cx="91440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58168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HDMI Overlay Result: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79" y="2286000"/>
            <a:ext cx="4421717" cy="2241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81914" y="2327152"/>
            <a:ext cx="4271433" cy="21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8168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Overlay Result: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2133600"/>
            <a:ext cx="7302321" cy="37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3751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Overlay Result: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1583" y="1143000"/>
            <a:ext cx="871643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0494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Created Hardware Overlay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Studied various Neural Networks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Created Hardware platform</a:t>
            </a:r>
          </a:p>
          <a:p>
            <a:endParaRPr lang="fr-B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865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Aim:-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aim is to create a platform including neural network functionality used for detection various objects, pedestrian, cars, License plates.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fr-B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A system used for detection in real time environment</a:t>
            </a:r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fr-BE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Accidental Scenario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  <a:p>
            <a:pPr lvl="1"/>
            <a:endParaRPr lang="fr-B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9222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00708835"/>
              </p:ext>
            </p:extLst>
          </p:nvPr>
        </p:nvGraphicFramePr>
        <p:xfrm>
          <a:off x="838200" y="1397000"/>
          <a:ext cx="7696200" cy="3921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39240"/>
                <a:gridCol w="1539240"/>
                <a:gridCol w="1539240"/>
                <a:gridCol w="1539240"/>
                <a:gridCol w="1539240"/>
              </a:tblGrid>
              <a:tr h="965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Citation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Paper/</a:t>
                      </a:r>
                    </a:p>
                    <a:p>
                      <a:pPr algn="ctr"/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Publish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Learning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8397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Matthieu Courbariaux, Itay Hubara, Daniel Soudry, Ran El-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Yaniv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 Yoshua Bengio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Binarized Neural Networks: Training Deep Neural Networks with Weights and Activations Constrained to +1 or -1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30th International Conference on Neural Information Processing Systems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to Train BNN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training</a:t>
                      </a:r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83977">
                <a:tc>
                  <a:txBody>
                    <a:bodyPr/>
                    <a:lstStyle/>
                    <a:p>
                      <a:r>
                        <a:rPr lang="nn-NO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So, Hayden &amp; Liu, Cheng.,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FPGA overlays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FPGAs for software programmers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June- 2016</a:t>
                      </a: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create an Overlay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209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40884005"/>
              </p:ext>
            </p:extLst>
          </p:nvPr>
        </p:nvGraphicFramePr>
        <p:xfrm>
          <a:off x="838200" y="1397000"/>
          <a:ext cx="7696200" cy="4348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39240"/>
                <a:gridCol w="1539240"/>
                <a:gridCol w="1539240"/>
                <a:gridCol w="1539240"/>
                <a:gridCol w="1539240"/>
              </a:tblGrid>
              <a:tr h="965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Citation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Paper/</a:t>
                      </a:r>
                    </a:p>
                    <a:p>
                      <a:pPr algn="ctr"/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Publish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Learning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8397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Yuan, Z. Qu, Y. Zhao, H. Zhang and Q. Nian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convolutional neural network based on TensorFlow for face recognition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2nd Advanced Information Technology, Electronic and Automation Control Conference (IAEAC)</a:t>
                      </a:r>
                      <a:endParaRPr lang="en-US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to use Tensorflow for detection purpose</a:t>
                      </a:r>
                    </a:p>
                  </a:txBody>
                  <a:tcPr/>
                </a:tc>
              </a:tr>
              <a:tr h="98397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R. Dobai and L. Sekanina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Towards evolvable systems based on the Xilinx Zynq platform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International Conference on Evolvable Systems (ICES)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Singapore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How to implement evolvable systems on a developed</a:t>
                      </a:r>
                      <a:r>
                        <a:rPr 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AI board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5797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31732258"/>
              </p:ext>
            </p:extLst>
          </p:nvPr>
        </p:nvGraphicFramePr>
        <p:xfrm>
          <a:off x="838200" y="1397000"/>
          <a:ext cx="7696200" cy="2550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39240"/>
                <a:gridCol w="1539240"/>
                <a:gridCol w="1539240"/>
                <a:gridCol w="1539240"/>
                <a:gridCol w="1539240"/>
              </a:tblGrid>
              <a:tr h="965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Citation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Paper/</a:t>
                      </a:r>
                    </a:p>
                    <a:p>
                      <a:pPr algn="ctr"/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Publish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Learning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8397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 Janben, P. Zimprich and M. Hübner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dynamic partial reconfigurable overlay concept for PYNQ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27th International Conference on Field Programmable Logic and Applications (FPL), Ghent</a:t>
                      </a:r>
                      <a:endParaRPr lang="en-US" sz="14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to use partial reconfigurable bitstreams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on PYNQ</a:t>
                      </a:r>
                      <a:endParaRPr lang="en-US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77463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Reference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https://github.com/ISI-RCG/spicy</a:t>
            </a:r>
            <a:endParaRPr lang="fr-B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https://github.com/dhm2013724/yolov2_xilinx_fpga</a:t>
            </a:r>
            <a:endParaRPr lang="fr-B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8654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38400"/>
            <a:ext cx="8229600" cy="1143000"/>
          </a:xfrm>
        </p:spPr>
        <p:txBody>
          <a:bodyPr/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7433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38400"/>
            <a:ext cx="8229600" cy="1143000"/>
          </a:xfrm>
        </p:spPr>
        <p:txBody>
          <a:bodyPr/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458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 explored and used:</a:t>
            </a:r>
          </a:p>
          <a:p>
            <a:pPr lvl="1"/>
            <a:r>
              <a:rPr lang="fr-B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Network: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BNN </a:t>
            </a:r>
            <a:r>
              <a:rPr lang="fr-B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(Binarized Neural Network)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endParaRPr lang="fr-BE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B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Library: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fr-B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B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lvl="1"/>
            <a:r>
              <a:rPr lang="fr-B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endParaRPr lang="fr-B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B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</a:p>
          <a:p>
            <a:pPr lvl="2"/>
            <a:r>
              <a:rPr lang="fr-BE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PYNQ FPGA</a:t>
            </a:r>
          </a:p>
          <a:p>
            <a:pPr lvl="3"/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 Blocks</a:t>
            </a:r>
          </a:p>
          <a:p>
            <a:pPr lvl="3"/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Overlay</a:t>
            </a:r>
          </a:p>
          <a:p>
            <a:pPr lvl="3"/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xmlns="" val="149513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fr-B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neural Network is 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 modelled on the human brain and nervous system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series of algorithms that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used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recognize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set of data through a process that mimics the way the human brain operates. 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can adapt to changing input so the 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generates the best possible result without needing to redesign the output criteria.</a:t>
            </a:r>
            <a:endParaRPr lang="fr-BE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Neural Network.</a:t>
            </a:r>
          </a:p>
          <a:p>
            <a:pPr lvl="1"/>
            <a:r>
              <a:rPr lang="fr-B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</a:p>
        </p:txBody>
      </p:sp>
      <p:pic>
        <p:nvPicPr>
          <p:cNvPr id="1026" name="Picture 2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861048"/>
            <a:ext cx="2960787" cy="225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9662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Neural Network: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Neural Network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bit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and activations are an effective way of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fulfilling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both memory and compute power of Deep 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Networks.</a:t>
            </a:r>
          </a:p>
          <a:p>
            <a:pPr lvl="2"/>
            <a:r>
              <a:rPr lang="fr-B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Factor</a:t>
            </a:r>
          </a:p>
          <a:p>
            <a:pPr lvl="2"/>
            <a:r>
              <a:rPr lang="fr-B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</a:t>
            </a:r>
          </a:p>
          <a:p>
            <a:pPr lvl="2"/>
            <a:r>
              <a:rPr lang="fr-B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</a:t>
            </a:r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 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for Detection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Compilation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and Power Consumption</a:t>
            </a:r>
          </a:p>
          <a:p>
            <a:pPr lvl="1"/>
            <a:r>
              <a:rPr lang="en-GB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05064"/>
            <a:ext cx="2960787" cy="225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484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n-lt"/>
                <a:cs typeface="Times New Roman" panose="02020603050405020304" pitchFamily="18" charset="0"/>
              </a:rPr>
              <a:t>Output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3357563" cy="244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3576571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4572000"/>
            <a:ext cx="8229600" cy="5635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	        (a)					         (b)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3309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Yolo:</a:t>
            </a:r>
          </a:p>
          <a:p>
            <a:pPr lvl="1"/>
            <a: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Look Only Once</a:t>
            </a:r>
          </a:p>
          <a:p>
            <a:pPr lvl="1"/>
            <a: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Darknet and Darkflow</a:t>
            </a:r>
          </a:p>
          <a:p>
            <a:pPr lvl="1"/>
            <a: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as Single Convolutional Layer.</a:t>
            </a:r>
          </a:p>
          <a:p>
            <a:pPr lvl="1"/>
            <a: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Architecture.</a:t>
            </a:r>
          </a:p>
          <a:p>
            <a:pPr lvl="1"/>
            <a: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Learns Generalizable Representations.</a:t>
            </a:r>
          </a:p>
          <a:p>
            <a:pPr lvl="1"/>
            <a: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Reason globally entire Image.</a:t>
            </a:r>
          </a:p>
          <a:p>
            <a:pPr lvl="1"/>
            <a: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and Fast</a:t>
            </a:r>
          </a:p>
          <a:p>
            <a:pPr lvl="1"/>
            <a:r>
              <a:rPr lang="fr-BE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used: Coco (80 classes)</a:t>
            </a:r>
          </a:p>
          <a:p>
            <a:pPr marL="4572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05064"/>
            <a:ext cx="2960787" cy="225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45842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OpenCV: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Computer Vision Library.</a:t>
            </a: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2500 optimized algorithms</a:t>
            </a: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for academic and business purpose for free.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++, Python, Java and MATLAB interfaces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Android and Mac OS.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(Haar-cascade, LBVP-cascade)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compilation</a:t>
            </a:r>
          </a:p>
          <a:p>
            <a:pPr lvl="1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2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05064"/>
            <a:ext cx="2960787" cy="225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57899927"/>
      </p:ext>
    </p:extLst>
  </p:cSld>
  <p:clrMapOvr>
    <a:masterClrMapping/>
  </p:clrMapOvr>
</p:sld>
</file>

<file path=ppt/theme/theme1.xml><?xml version="1.0" encoding="utf-8"?>
<a:theme xmlns:a="http://schemas.openxmlformats.org/drawingml/2006/main" name="1_Conception personnalisée">
  <a:themeElements>
    <a:clrScheme name="1_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onception personnalisé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1_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FPMS_mask</Template>
  <TotalTime>24482</TotalTime>
  <Words>1046</Words>
  <Application>Microsoft Office PowerPoint</Application>
  <PresentationFormat>On-screen Show (4:3)</PresentationFormat>
  <Paragraphs>246</Paragraphs>
  <Slides>35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1_Conception personnalisée</vt:lpstr>
      <vt:lpstr>M. Tech-VLSI and Embedded (E&amp;C) Project Presentation on  “IMPLEMENTATION OF MOVING OBJECT DETECTION USING DEEP LEARNING PROCESSING ON RECONFIGURABLE EMBEDDED SYSTEM-ON-CHIP PLATFORMS”</vt:lpstr>
      <vt:lpstr>Outline</vt:lpstr>
      <vt:lpstr>Introduction</vt:lpstr>
      <vt:lpstr>Methodologies</vt:lpstr>
      <vt:lpstr>Neural Network</vt:lpstr>
      <vt:lpstr>Neural Network</vt:lpstr>
      <vt:lpstr>Output</vt:lpstr>
      <vt:lpstr>Neural Network</vt:lpstr>
      <vt:lpstr>Library</vt:lpstr>
      <vt:lpstr>Output</vt:lpstr>
      <vt:lpstr>OpenCV result</vt:lpstr>
      <vt:lpstr>Neural Network</vt:lpstr>
      <vt:lpstr>Output</vt:lpstr>
      <vt:lpstr>Slide 14</vt:lpstr>
      <vt:lpstr>Hardware</vt:lpstr>
      <vt:lpstr>Hardware</vt:lpstr>
      <vt:lpstr>Jupyter</vt:lpstr>
      <vt:lpstr>Programming Language</vt:lpstr>
      <vt:lpstr>Overlay</vt:lpstr>
      <vt:lpstr>Tools Block Diagram</vt:lpstr>
      <vt:lpstr>Tools</vt:lpstr>
      <vt:lpstr>Slide 22</vt:lpstr>
      <vt:lpstr>Slide 23</vt:lpstr>
      <vt:lpstr>Slide 24</vt:lpstr>
      <vt:lpstr>Output</vt:lpstr>
      <vt:lpstr>Output</vt:lpstr>
      <vt:lpstr>Output</vt:lpstr>
      <vt:lpstr>Output</vt:lpstr>
      <vt:lpstr>Conclusion</vt:lpstr>
      <vt:lpstr>Reference</vt:lpstr>
      <vt:lpstr>Reference</vt:lpstr>
      <vt:lpstr>Reference</vt:lpstr>
      <vt:lpstr>Github Reference</vt:lpstr>
      <vt:lpstr>Questions?</vt:lpstr>
      <vt:lpstr>Thank You</vt:lpstr>
    </vt:vector>
  </TitlesOfParts>
  <Company>Faculté Polytechnique de Mons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1009-03 Electronique Numérique 1. Modélisation du transistor MOS</dc:title>
  <dc:creator>Carlos Valderrama</dc:creator>
  <cp:lastModifiedBy>Jai Shree Ram</cp:lastModifiedBy>
  <cp:revision>2102</cp:revision>
  <cp:lastPrinted>2017-10-27T11:53:37Z</cp:lastPrinted>
  <dcterms:created xsi:type="dcterms:W3CDTF">2004-05-13T11:48:04Z</dcterms:created>
  <dcterms:modified xsi:type="dcterms:W3CDTF">2019-06-30T19:16:41Z</dcterms:modified>
</cp:coreProperties>
</file>